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9" r:id="rId5"/>
  </p:sldMasterIdLst>
  <p:notesMasterIdLst>
    <p:notesMasterId r:id="rId15"/>
  </p:notesMasterIdLst>
  <p:handoutMasterIdLst>
    <p:handoutMasterId r:id="rId16"/>
  </p:handoutMasterIdLst>
  <p:sldIdLst>
    <p:sldId id="2076137365" r:id="rId6"/>
    <p:sldId id="2076137377" r:id="rId7"/>
    <p:sldId id="276" r:id="rId8"/>
    <p:sldId id="2076137389" r:id="rId9"/>
    <p:sldId id="2141411386" r:id="rId10"/>
    <p:sldId id="2076137350" r:id="rId11"/>
    <p:sldId id="2076137374" r:id="rId12"/>
    <p:sldId id="2076137337" r:id="rId13"/>
    <p:sldId id="2076137376" r:id="rId14"/>
  </p:sldIdLst>
  <p:sldSz cx="12192000" cy="6858000"/>
  <p:notesSz cx="6858000" cy="1162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6B6481-ED37-4EB9-A307-A63F4CAC68E1}">
          <p14:sldIdLst>
            <p14:sldId id="2076137365"/>
            <p14:sldId id="2076137377"/>
            <p14:sldId id="276"/>
            <p14:sldId id="2076137389"/>
            <p14:sldId id="2141411386"/>
            <p14:sldId id="2076137350"/>
            <p14:sldId id="2076137374"/>
            <p14:sldId id="2076137337"/>
            <p14:sldId id="2076137376"/>
          </p14:sldIdLst>
        </p14:section>
      </p14:sectionLst>
    </p:ext>
    <p:ext uri="{EFAFB233-063F-42B5-8137-9DF3F51BA10A}">
      <p15:sldGuideLst xmlns:p15="http://schemas.microsoft.com/office/powerpoint/2012/main">
        <p15:guide id="21" pos="3840">
          <p15:clr>
            <a:srgbClr val="A4A3A4"/>
          </p15:clr>
        </p15:guide>
        <p15:guide id="2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rtin Zikmund" initials="MZ [2]" lastIdx="7" clrIdx="6">
    <p:extLst>
      <p:ext uri="{19B8F6BF-5375-455C-9EA6-DF929625EA0E}">
        <p15:presenceInfo xmlns:p15="http://schemas.microsoft.com/office/powerpoint/2012/main" userId="Martin Zikmund" providerId="None"/>
      </p:ext>
    </p:extLst>
  </p:cmAuthor>
  <p:cmAuthor id="1" name="Sasha Krsmanovic" initials="SK" lastIdx="31" clrIdx="0">
    <p:extLst>
      <p:ext uri="{19B8F6BF-5375-455C-9EA6-DF929625EA0E}">
        <p15:presenceInfo xmlns:p15="http://schemas.microsoft.com/office/powerpoint/2012/main" userId="S::sasha.krsmanovic@nventive.com::5a9d67cc-ce3a-47ca-8e63-4f80cdd43b8d" providerId="AD"/>
      </p:ext>
    </p:extLst>
  </p:cmAuthor>
  <p:cmAuthor id="8" name="Sasha Krsmanovic" initials="SK [3]" lastIdx="2" clrIdx="7">
    <p:extLst>
      <p:ext uri="{19B8F6BF-5375-455C-9EA6-DF929625EA0E}">
        <p15:presenceInfo xmlns:p15="http://schemas.microsoft.com/office/powerpoint/2012/main" userId="S::sasha@platform.uno::818ada21-26de-4407-9869-3b1716f03e94" providerId="AD"/>
      </p:ext>
    </p:extLst>
  </p:cmAuthor>
  <p:cmAuthor id="2" name="Steve Bilogan" initials="SB" lastIdx="2" clrIdx="1">
    <p:extLst>
      <p:ext uri="{19B8F6BF-5375-455C-9EA6-DF929625EA0E}">
        <p15:presenceInfo xmlns:p15="http://schemas.microsoft.com/office/powerpoint/2012/main" userId="S::steve.bilogan@nventive.com::3c8516ce-edc9-4f89-a90a-b4f9c888c7b9" providerId="AD"/>
      </p:ext>
    </p:extLst>
  </p:cmAuthor>
  <p:cmAuthor id="9" name="Sasa Krsmanovic" initials="SK" lastIdx="1" clrIdx="8">
    <p:extLst>
      <p:ext uri="{19B8F6BF-5375-455C-9EA6-DF929625EA0E}">
        <p15:presenceInfo xmlns:p15="http://schemas.microsoft.com/office/powerpoint/2012/main" userId="38dc14410ef45204" providerId="Windows Live"/>
      </p:ext>
    </p:extLst>
  </p:cmAuthor>
  <p:cmAuthor id="3" name="Mark Levasseur" initials="ML" lastIdx="5" clrIdx="2">
    <p:extLst>
      <p:ext uri="{19B8F6BF-5375-455C-9EA6-DF929625EA0E}">
        <p15:presenceInfo xmlns:p15="http://schemas.microsoft.com/office/powerpoint/2012/main" userId="S::mark.levasseur@nventive.com::71334e79-c77e-4820-85d1-f84cc0d777cd" providerId="AD"/>
      </p:ext>
    </p:extLst>
  </p:cmAuthor>
  <p:cmAuthor id="10" name="Guest User" initials="GU" lastIdx="3" clrIdx="9">
    <p:extLst>
      <p:ext uri="{19B8F6BF-5375-455C-9EA6-DF929625EA0E}">
        <p15:presenceInfo xmlns:p15="http://schemas.microsoft.com/office/powerpoint/2012/main" userId="S::urn:spo:anon#64962a0e3e13c1a8b11340c0ca96c236665be5438c224cacaace51183ab913d6::" providerId="AD"/>
      </p:ext>
    </p:extLst>
  </p:cmAuthor>
  <p:cmAuthor id="4" name="Sasha Krsmanovic" initials="SK [2]" lastIdx="164" clrIdx="3">
    <p:extLst>
      <p:ext uri="{19B8F6BF-5375-455C-9EA6-DF929625EA0E}">
        <p15:presenceInfo xmlns:p15="http://schemas.microsoft.com/office/powerpoint/2012/main" userId="Sasha Krsmanovic" providerId="None"/>
      </p:ext>
    </p:extLst>
  </p:cmAuthor>
  <p:cmAuthor id="5" name="Martin Zikmund" initials="MZ" lastIdx="1" clrIdx="4">
    <p:extLst>
      <p:ext uri="{19B8F6BF-5375-455C-9EA6-DF929625EA0E}">
        <p15:presenceInfo xmlns:p15="http://schemas.microsoft.com/office/powerpoint/2012/main" userId="S::martin_zikmund.dev#ext#@platformuno.onmicrosoft.com::0a5adb2c-a947-49cb-b915-5396b51233eb" providerId="AD"/>
      </p:ext>
    </p:extLst>
  </p:cmAuthor>
  <p:cmAuthor id="6" name="Axelle Perrot" initials="AP" lastIdx="65" clrIdx="5">
    <p:extLst>
      <p:ext uri="{19B8F6BF-5375-455C-9EA6-DF929625EA0E}">
        <p15:presenceInfo xmlns:p15="http://schemas.microsoft.com/office/powerpoint/2012/main" userId="S::axelle.perrot@nventive.com::a2b88982-3e42-43b8-8b52-b1e680597f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977"/>
    <a:srgbClr val="000000"/>
    <a:srgbClr val="4A2BC5"/>
    <a:srgbClr val="19152A"/>
    <a:srgbClr val="242424"/>
    <a:srgbClr val="5CCC9A"/>
    <a:srgbClr val="5B83BD"/>
    <a:srgbClr val="E9F3FA"/>
    <a:srgbClr val="7A67F8"/>
    <a:srgbClr val="67E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65361" autoAdjust="0"/>
  </p:normalViewPr>
  <p:slideViewPr>
    <p:cSldViewPr snapToGrid="0">
      <p:cViewPr varScale="1">
        <p:scale>
          <a:sx n="89" d="100"/>
          <a:sy n="89" d="100"/>
        </p:scale>
        <p:origin x="220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288" d="100"/>
          <a:sy n="288" d="100"/>
        </p:scale>
        <p:origin x="192" y="-4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01-26T09:50:07.568" idx="126">
    <p:pos x="10" y="10"/>
    <p:text>Martin, please feel free to change to your session title. But it will be important to mention that produtivity line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01-20T16:05:20.877" idx="26">
    <p:pos x="146" y="146"/>
    <p:text>see if we do a call out elsewhhere - greenfield adnd brownfield scenarios (wpf to web, xaml islands)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4AA1D4-6BCE-3040-AC53-529F3538C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DBDB1-8680-DA49-90B1-0865114F36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8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5FF5-FFB3-1949-8A3F-7F986918EF24}" type="datetimeFigureOut">
              <a:rPr lang="en-US" smtClean="0">
                <a:latin typeface="Open Sans" panose="020B0606030504020204" pitchFamily="34" charset="0"/>
              </a:rPr>
              <a:t>1/17/25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7BB4A-DF1D-BE40-902B-379027E18D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B2A-E8DD-DA48-8D9D-F31177B09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03313"/>
            <a:ext cx="2971800" cy="58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AB0E-AAEB-B345-B11C-DFBC94435E1B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08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628EFEB7-DB7B-4877-A5EB-6B859ABD79A2}" type="datetimeFigureOut">
              <a:rPr lang="en-CA" smtClean="0"/>
              <a:pPr/>
              <a:t>2025-01-17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5992E5E2-CC7F-460F-9156-252D62909A8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86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56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5638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540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30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51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92E5E2-CC7F-460F-9156-252D62909A8C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94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ctr">
              <a:spcBef>
                <a:spcPts val="0"/>
              </a:spcBef>
              <a:spcAft>
                <a:spcPts val="1800"/>
              </a:spcAft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2E5E2-CC7F-460F-9156-252D62909A8C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404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D04E4-CBCC-D747-82B1-8B63532039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3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867112"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84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5B6334DD-1087-BC8F-5F54-DB27FD155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" t="1683" r="584" b="1683"/>
          <a:stretch/>
        </p:blipFill>
        <p:spPr>
          <a:xfrm>
            <a:off x="-1" y="2"/>
            <a:ext cx="12192001" cy="6955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2021312"/>
            <a:ext cx="6147411" cy="1947333"/>
          </a:xfrm>
        </p:spPr>
        <p:txBody>
          <a:bodyPr anchor="ctr">
            <a:normAutofit/>
          </a:bodyPr>
          <a:lstStyle>
            <a:lvl1pPr algn="l">
              <a:defRPr sz="4800" b="1" i="0" cap="none" baseline="0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968646"/>
            <a:ext cx="6400800" cy="615462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6A127-7A78-4FE2-FE74-EB1E1BF1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2021312"/>
            <a:ext cx="6147411" cy="1947333"/>
          </a:xfrm>
        </p:spPr>
        <p:txBody>
          <a:bodyPr anchor="ctr">
            <a:normAutofit/>
          </a:bodyPr>
          <a:lstStyle>
            <a:lvl1pPr algn="l">
              <a:defRPr sz="4800" b="1" i="0" cap="none" baseline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968646"/>
            <a:ext cx="6400800" cy="615462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F4C642-6377-4943-B941-4470C4043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C7C443-F12F-A24D-B1D8-B4B004D1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8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5475"/>
            <a:ext cx="8534400" cy="430887"/>
          </a:xfrm>
        </p:spPr>
        <p:txBody>
          <a:bodyPr wrap="square"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375" y="921462"/>
            <a:ext cx="8534400" cy="5015076"/>
          </a:xfrm>
        </p:spPr>
        <p:txBody>
          <a:bodyPr lIns="0" tIns="0" rIns="0" bIns="0"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8431620-D082-6C44-B254-8DFE60B0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94CDC0C-85A1-E245-9FF7-A7CEC0639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04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87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5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2854-88A1-2C4D-A340-97905263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2D9D6-78AA-724A-AE54-1AE1CEDD06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2CA5A-4182-E746-A578-DDFF76D6B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66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+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272" y="445475"/>
            <a:ext cx="8534400" cy="462575"/>
          </a:xfrm>
        </p:spPr>
        <p:txBody>
          <a:bodyPr>
            <a:noAutofit/>
          </a:bodyPr>
          <a:lstStyle>
            <a:lvl1pPr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827" y="1187972"/>
            <a:ext cx="4937655" cy="3615267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/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25584" y="1187973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68187E-5456-9145-9B47-282CEE378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4D221C-033F-7B42-B3F5-2B417CC0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90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2035"/>
            <a:ext cx="8534400" cy="466015"/>
          </a:xfrm>
        </p:spPr>
        <p:txBody>
          <a:bodyPr>
            <a:norm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7375" y="1427669"/>
            <a:ext cx="4929188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375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38924" y="1421474"/>
            <a:ext cx="4929187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92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0F5E6-FB06-1E41-ACDE-57B8BBD9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6E500A-487C-404D-AC0E-3F3694D6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50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  <p15:guide id="2" orient="horz" pos="278">
          <p15:clr>
            <a:srgbClr val="FBAE40"/>
          </p15:clr>
        </p15:guide>
        <p15:guide id="3" orient="horz" pos="5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699CB06-39D1-BD42-A41C-246F38FB4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85888E-469F-B345-86D5-E6E47F92E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32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145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EE22ED1-F119-6B5D-AF8F-C5CFEC128A8E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6096001" y="0"/>
            <a:ext cx="6096000" cy="687832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068B6-3316-DA8E-E3DB-746872D55BBC}"/>
              </a:ext>
            </a:extLst>
          </p:cNvPr>
          <p:cNvSpPr/>
          <p:nvPr userDrawn="1"/>
        </p:nvSpPr>
        <p:spPr>
          <a:xfrm>
            <a:off x="0" y="6766560"/>
            <a:ext cx="12192000" cy="111760"/>
          </a:xfrm>
          <a:prstGeom prst="rect">
            <a:avLst/>
          </a:prstGeom>
          <a:gradFill flip="none" rotWithShape="1">
            <a:gsLst>
              <a:gs pos="0">
                <a:srgbClr val="67E5AD"/>
              </a:gs>
              <a:gs pos="50000">
                <a:srgbClr val="7A67F8"/>
              </a:gs>
              <a:gs pos="100000">
                <a:srgbClr val="F859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3F5335F-0306-3F8B-09CD-52F3EA7F4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49275"/>
            <a:ext cx="5063893" cy="1217879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A2993F-3EE1-3380-EC76-7CAFB479D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2177172"/>
            <a:ext cx="4796765" cy="20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2854-88A1-2C4D-A340-97905263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2CA5A-4182-E746-A578-DDFF76D6BB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7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42035"/>
            <a:ext cx="8534400" cy="466015"/>
          </a:xfrm>
        </p:spPr>
        <p:txBody>
          <a:bodyPr>
            <a:norm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7375" y="1427669"/>
            <a:ext cx="4929188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375" y="2014018"/>
            <a:ext cx="4937655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38924" y="1421474"/>
            <a:ext cx="4929187" cy="576262"/>
          </a:xfrm>
        </p:spPr>
        <p:txBody>
          <a:bodyPr anchor="ctr">
            <a:noAutofit/>
          </a:bodyPr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8925" y="1997736"/>
            <a:ext cx="4929188" cy="3030538"/>
          </a:xfrm>
        </p:spPr>
        <p:txBody>
          <a:bodyPr anchor="t">
            <a:normAutofit/>
          </a:bodyPr>
          <a:lstStyle>
            <a:lvl1pPr marL="357188" indent="-279400">
              <a:buFont typeface="System Font Regular"/>
              <a:buChar char="-"/>
              <a:tabLst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70F5E6-FB06-1E41-ACDE-57B8BBD9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16E500A-487C-404D-AC0E-3F3694D6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7375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" userDrawn="1">
          <p15:clr>
            <a:srgbClr val="FBAE40"/>
          </p15:clr>
        </p15:guide>
        <p15:guide id="2" orient="horz" pos="278" userDrawn="1">
          <p15:clr>
            <a:srgbClr val="FBAE40"/>
          </p15:clr>
        </p15:guide>
        <p15:guide id="3" orient="horz" pos="57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91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3B4DBBD-19B8-7823-F568-72D5C957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3F7A5D1-4BB4-7E4F-0F3A-E76286CE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2" y="549276"/>
            <a:ext cx="10874375" cy="6528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picture containing indoor, dark, night sky&#10;&#10;Description automatically generated">
            <a:extLst>
              <a:ext uri="{FF2B5EF4-FFF2-40B4-BE49-F238E27FC236}">
                <a16:creationId xmlns:a16="http://schemas.microsoft.com/office/drawing/2014/main" id="{5933F09E-A55C-117D-9038-BC8D9289A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7066" y="1458188"/>
            <a:ext cx="9592638" cy="5162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lete">
    <p:bg>
      <p:bgPr>
        <a:solidFill>
          <a:srgbClr val="191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9B11EE-FBC7-9F64-2C83-36BAABA27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2299" y="692151"/>
            <a:ext cx="4939671" cy="97039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51033" y="0"/>
            <a:ext cx="6040967" cy="6816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351" y="1797194"/>
            <a:ext cx="4920619" cy="447660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4363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65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062" y="445475"/>
            <a:ext cx="8534400" cy="430887"/>
          </a:xfrm>
        </p:spPr>
        <p:txBody>
          <a:bodyPr lIns="0" tIns="0" rIns="0" bIns="0" anchor="t" anchorCtr="0">
            <a:spAutoFit/>
          </a:bodyPr>
          <a:lstStyle>
            <a:lvl1pPr>
              <a:defRPr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12370"/>
            <a:ext cx="8534400" cy="5015076"/>
          </a:xfrm>
        </p:spPr>
        <p:txBody>
          <a:bodyPr anchor="t">
            <a:noAutofit/>
          </a:bodyPr>
          <a:lstStyle>
            <a:lvl1pPr marL="2857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System Font Regular"/>
              <a:buChar char="-"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spcBef>
                <a:spcPts val="600"/>
              </a:spcBef>
              <a:spcAft>
                <a:spcPts val="800"/>
              </a:spcAft>
              <a:buClr>
                <a:schemeClr val="bg1"/>
              </a:buCl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187A31-A822-A942-870A-7771098A3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81578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|</a:t>
            </a:r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7ECA4-CF01-874E-88C5-30C432AD7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63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8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2" y="549276"/>
            <a:ext cx="10874375" cy="6528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8813" y="1786754"/>
            <a:ext cx="8534400" cy="2045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581B-0BD0-9B48-9081-4AE5E538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6942" y="237549"/>
            <a:ext cx="406131" cy="184666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5DA2D-551E-22DF-3ADE-CFB55B11B37E}"/>
              </a:ext>
            </a:extLst>
          </p:cNvPr>
          <p:cNvSpPr/>
          <p:nvPr userDrawn="1"/>
        </p:nvSpPr>
        <p:spPr>
          <a:xfrm>
            <a:off x="0" y="6776392"/>
            <a:ext cx="12192000" cy="111760"/>
          </a:xfrm>
          <a:prstGeom prst="rect">
            <a:avLst/>
          </a:prstGeom>
          <a:gradFill flip="none" rotWithShape="1">
            <a:gsLst>
              <a:gs pos="0">
                <a:srgbClr val="67E5AD"/>
              </a:gs>
              <a:gs pos="50000">
                <a:srgbClr val="7A67F8"/>
              </a:gs>
              <a:gs pos="100000">
                <a:srgbClr val="F8597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3" r:id="rId4"/>
    <p:sldLayoutId id="2147483654" r:id="rId5"/>
    <p:sldLayoutId id="2147483673" r:id="rId6"/>
    <p:sldLayoutId id="2147483677" r:id="rId7"/>
    <p:sldLayoutId id="2147483678" r:id="rId8"/>
    <p:sldLayoutId id="2147483687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 cap="none" baseline="0">
          <a:ln w="3175" cmpd="sng">
            <a:noFill/>
          </a:ln>
          <a:solidFill>
            <a:schemeClr val="tx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20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8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6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Tx/>
        <a:buBlip>
          <a:blip r:embed="rId11"/>
        </a:buBlip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42C62-79A7-DA4A-B65C-2620D8C14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0581B-0BD0-9B48-9081-4AE5E538F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2" y="6247040"/>
            <a:ext cx="406131" cy="21544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r">
              <a:defRPr sz="1400" b="0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 baseline="0">
          <a:ln w="3175" cmpd="sng">
            <a:noFill/>
          </a:ln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bg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242424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32.png"/><Relationship Id="rId4" Type="http://schemas.openxmlformats.org/officeDocument/2006/relationships/hyperlink" Target="https://nuget.info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hyperlink" Target="http://www.platform.uno/discord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latform.uno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hyperlink" Target="https://kazo0.dev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github.com/unoplatform" TargetMode="External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C1BF3-54E8-7421-C225-768CA5DA4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7" y="3574373"/>
            <a:ext cx="6634478" cy="826499"/>
          </a:xfrm>
        </p:spPr>
        <p:txBody>
          <a:bodyPr>
            <a:noAutofit/>
          </a:bodyPr>
          <a:lstStyle/>
          <a:p>
            <a:r>
              <a:rPr lang="en-CA" sz="4000" b="1" dirty="0">
                <a:solidFill>
                  <a:schemeClr val="tx1"/>
                </a:solidFill>
              </a:rPr>
              <a:t>.NET </a:t>
            </a:r>
            <a:r>
              <a:rPr lang="en-CA" sz="4000" b="1">
                <a:solidFill>
                  <a:schemeClr val="tx1"/>
                </a:solidFill>
              </a:rPr>
              <a:t>Apps Everywhere!</a:t>
            </a:r>
            <a:endParaRPr lang="en-CA" sz="4000" b="1" dirty="0">
              <a:solidFill>
                <a:schemeClr val="tx1"/>
              </a:solidFill>
            </a:endParaRPr>
          </a:p>
          <a:p>
            <a:endParaRPr lang="en-CA" sz="4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4B44B3-986C-4351-3A9A-4FC8F78F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19" y="3550075"/>
            <a:ext cx="7772400" cy="344516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747887C-A703-584E-D586-2A0BA8C3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7" y="1615685"/>
            <a:ext cx="3596456" cy="1030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A1260-3314-441D-CE62-1810081F9E27}"/>
              </a:ext>
            </a:extLst>
          </p:cNvPr>
          <p:cNvSpPr txBox="1"/>
          <p:nvPr/>
        </p:nvSpPr>
        <p:spPr>
          <a:xfrm>
            <a:off x="308927" y="512472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 Bilogan</a:t>
            </a:r>
          </a:p>
        </p:txBody>
      </p:sp>
    </p:spTree>
    <p:extLst>
      <p:ext uri="{BB962C8B-B14F-4D97-AF65-F5344CB8AC3E}">
        <p14:creationId xmlns:p14="http://schemas.microsoft.com/office/powerpoint/2010/main" val="270449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A41B3A-CFA0-FF12-9A83-FE997B0435E6}"/>
              </a:ext>
            </a:extLst>
          </p:cNvPr>
          <p:cNvGrpSpPr/>
          <p:nvPr/>
        </p:nvGrpSpPr>
        <p:grpSpPr>
          <a:xfrm>
            <a:off x="2836334" y="1289247"/>
            <a:ext cx="6519333" cy="4900050"/>
            <a:chOff x="2937933" y="1289247"/>
            <a:chExt cx="6519333" cy="49000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0A3E65-82DB-769E-6F98-D0364F1F978B}"/>
                </a:ext>
              </a:extLst>
            </p:cNvPr>
            <p:cNvGrpSpPr/>
            <p:nvPr/>
          </p:nvGrpSpPr>
          <p:grpSpPr>
            <a:xfrm>
              <a:off x="2937933" y="1289247"/>
              <a:ext cx="6519333" cy="4900050"/>
              <a:chOff x="694407" y="1699612"/>
              <a:chExt cx="5430622" cy="408175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D724427-B8B7-6D76-5F0E-8CB62E95699E}"/>
                  </a:ext>
                </a:extLst>
              </p:cNvPr>
              <p:cNvSpPr/>
              <p:nvPr/>
            </p:nvSpPr>
            <p:spPr>
              <a:xfrm>
                <a:off x="694407" y="1699612"/>
                <a:ext cx="5427209" cy="1535877"/>
              </a:xfrm>
              <a:prstGeom prst="roundRect">
                <a:avLst>
                  <a:gd name="adj" fmla="val 4943"/>
                </a:avLst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B7404D-02DB-5B53-2A3A-41D2FE4BA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56096" y="1942277"/>
                <a:ext cx="671669" cy="664448"/>
              </a:xfrm>
              <a:prstGeom prst="rect">
                <a:avLst/>
              </a:prstGeom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7A96F8B-ACE6-0EC3-4DDA-DAEC4C19EF39}"/>
                  </a:ext>
                </a:extLst>
              </p:cNvPr>
              <p:cNvSpPr/>
              <p:nvPr/>
            </p:nvSpPr>
            <p:spPr>
              <a:xfrm>
                <a:off x="694407" y="2812702"/>
                <a:ext cx="5427208" cy="422787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FAD8D-8E8E-4884-96FE-12C108D808D3}"/>
                  </a:ext>
                </a:extLst>
              </p:cNvPr>
              <p:cNvGrpSpPr/>
              <p:nvPr/>
            </p:nvGrpSpPr>
            <p:grpSpPr>
              <a:xfrm>
                <a:off x="694407" y="3861760"/>
                <a:ext cx="5430622" cy="1919607"/>
                <a:chOff x="886504" y="3822431"/>
                <a:chExt cx="5430622" cy="1919607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D85837B-A7AE-0928-4D89-12EA74C398C3}"/>
                    </a:ext>
                  </a:extLst>
                </p:cNvPr>
                <p:cNvSpPr/>
                <p:nvPr/>
              </p:nvSpPr>
              <p:spPr>
                <a:xfrm>
                  <a:off x="886504" y="3822431"/>
                  <a:ext cx="5427209" cy="1919607"/>
                </a:xfrm>
                <a:prstGeom prst="roundRect">
                  <a:avLst>
                    <a:gd name="adj" fmla="val 4222"/>
                  </a:avLst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CA" sz="14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" name="Rectangle: Rounded Corners 11">
                  <a:extLst>
                    <a:ext uri="{FF2B5EF4-FFF2-40B4-BE49-F238E27FC236}">
                      <a16:creationId xmlns:a16="http://schemas.microsoft.com/office/drawing/2014/main" id="{A819B809-EDDA-F371-1613-97B7461F0F5D}"/>
                    </a:ext>
                  </a:extLst>
                </p:cNvPr>
                <p:cNvSpPr/>
                <p:nvPr/>
              </p:nvSpPr>
              <p:spPr>
                <a:xfrm>
                  <a:off x="889917" y="3829832"/>
                  <a:ext cx="5427209" cy="945583"/>
                </a:xfrm>
                <a:prstGeom prst="roundRect">
                  <a:avLst>
                    <a:gd name="adj" fmla="val 4222"/>
                  </a:avLst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en-CA" sz="14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9" name="Picture 8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CAC25780-7003-6DED-2B46-48DD8609A4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71716" y="3999297"/>
                  <a:ext cx="5093110" cy="707923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B4C09DD-42DB-F1E0-68E1-32E9AAED5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3413" y="3255785"/>
                <a:ext cx="4365522" cy="537780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DE084021-7732-3C8E-45FC-5942CADF6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23" y="5036040"/>
              <a:ext cx="5015152" cy="113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9733C6D-3274-330E-200C-8242F156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522" y="7157563"/>
            <a:ext cx="279400" cy="279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000207-85A8-35D3-5907-F4A47FE2D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184" y="7131955"/>
            <a:ext cx="355600" cy="2921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852426D-A4D4-8C3B-8042-FD7427DB2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880" y="7046092"/>
            <a:ext cx="38100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755D34-B407-2F5C-8875-15B41EF20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6986" y="7160994"/>
            <a:ext cx="368300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944FF0-0D1E-018B-F708-7F9EAF30FA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9135" y="7111660"/>
            <a:ext cx="203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0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D3807D-716B-44D6-959F-D768CDC70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1"/>
          <a:stretch/>
        </p:blipFill>
        <p:spPr>
          <a:xfrm>
            <a:off x="3290688" y="4641555"/>
            <a:ext cx="2343218" cy="99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2D1793-70D1-4C7A-B467-3861C230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4" y="4641553"/>
            <a:ext cx="2496306" cy="991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4FA526-9399-4BB1-A010-DB573F2402D4}"/>
              </a:ext>
            </a:extLst>
          </p:cNvPr>
          <p:cNvSpPr txBox="1"/>
          <p:nvPr/>
        </p:nvSpPr>
        <p:spPr>
          <a:xfrm>
            <a:off x="637722" y="4335753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6756B-E9C3-483E-B07B-08775EACE397}"/>
              </a:ext>
            </a:extLst>
          </p:cNvPr>
          <p:cNvSpPr txBox="1"/>
          <p:nvPr/>
        </p:nvSpPr>
        <p:spPr>
          <a:xfrm>
            <a:off x="3290687" y="4335753"/>
            <a:ext cx="23432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WINDOWS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1C897-3243-41F7-B144-8C4A42077601}"/>
              </a:ext>
            </a:extLst>
          </p:cNvPr>
          <p:cNvSpPr txBox="1"/>
          <p:nvPr/>
        </p:nvSpPr>
        <p:spPr>
          <a:xfrm>
            <a:off x="5772794" y="4335753"/>
            <a:ext cx="28224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EF4C4-2578-46C3-9388-A69BC77C5D51}"/>
              </a:ext>
            </a:extLst>
          </p:cNvPr>
          <p:cNvSpPr txBox="1"/>
          <p:nvPr/>
        </p:nvSpPr>
        <p:spPr>
          <a:xfrm>
            <a:off x="8735511" y="4335753"/>
            <a:ext cx="3139171" cy="253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487084-E7D0-4979-8A8D-2F81FC1C8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511" y="4620971"/>
            <a:ext cx="3139171" cy="13396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DE1A2E-3B25-464A-85C6-6033AB702888}"/>
              </a:ext>
            </a:extLst>
          </p:cNvPr>
          <p:cNvGrpSpPr/>
          <p:nvPr/>
        </p:nvGrpSpPr>
        <p:grpSpPr>
          <a:xfrm>
            <a:off x="5772794" y="4635733"/>
            <a:ext cx="2822478" cy="997367"/>
            <a:chOff x="5772794" y="4667263"/>
            <a:chExt cx="2822478" cy="9973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B3EAE6-3905-AC4F-92D3-993B71261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476"/>
            <a:stretch/>
          </p:blipFill>
          <p:spPr>
            <a:xfrm>
              <a:off x="7043312" y="4667263"/>
              <a:ext cx="1551960" cy="9973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BF5648-FC89-42EF-BA41-A12C824B4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54473"/>
            <a:stretch/>
          </p:blipFill>
          <p:spPr>
            <a:xfrm>
              <a:off x="5772794" y="4667263"/>
              <a:ext cx="2046498" cy="99736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4642EEE-DEFE-4DBD-85D4-69716A1A260A}"/>
              </a:ext>
            </a:extLst>
          </p:cNvPr>
          <p:cNvSpPr txBox="1"/>
          <p:nvPr/>
        </p:nvSpPr>
        <p:spPr>
          <a:xfrm>
            <a:off x="3460807" y="1414722"/>
            <a:ext cx="52703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XAML</a:t>
            </a:r>
            <a:endParaRPr lang="en-CA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E1C2AA-FA47-2747-BE3B-5F1CCEAFE1DA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144110" y="3071685"/>
            <a:ext cx="3951890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642EC5F-E677-B84C-AF7D-7ADD1DEA5FF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4698126" y="3071685"/>
            <a:ext cx="1397874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9B3AEF-C042-EC48-89DF-6DF69A62BD7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096000" y="3071685"/>
            <a:ext cx="947312" cy="1271817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8FF86A-53F3-1E42-8578-C5C2DDB22D5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096000" y="3071685"/>
            <a:ext cx="4246179" cy="125742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0F1C1-E3BB-4618-BDD6-732B05DCF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807" y="1779427"/>
            <a:ext cx="5270386" cy="1292258"/>
          </a:xfrm>
          <a:prstGeom prst="rect">
            <a:avLst/>
          </a:prstGeom>
          <a:effectLst>
            <a:outerShdw blurRad="584200" dist="469900" dir="5400000" sx="86000" sy="86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43935-DEAF-9E4F-BF39-97CEEFDF7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</a:t>
            </a:r>
            <a:fld id="{D57F1E4F-1CFF-5643-939E-217C01CDF565}" type="slidenum">
              <a:rPr lang="en-US" sz="1200" smtClean="0"/>
              <a:pPr/>
              <a:t>3</a:t>
            </a:fld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BEDC8-F4CE-4B0B-A8E7-34F2DEEB7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1" y="2941932"/>
            <a:ext cx="2745881" cy="1058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B08BF-3CA0-4616-83F8-A26ED9306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5173" y="2710872"/>
            <a:ext cx="3016676" cy="125742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4ABC52-15EF-41FE-B36E-B1BF4551BB33}"/>
              </a:ext>
            </a:extLst>
          </p:cNvPr>
          <p:cNvCxnSpPr>
            <a:cxnSpLocks/>
            <a:stCxn id="13" idx="2"/>
            <a:endCxn id="9" idx="1"/>
          </p:cNvCxnSpPr>
          <p:nvPr/>
        </p:nvCxnSpPr>
        <p:spPr>
          <a:xfrm>
            <a:off x="6096000" y="3071685"/>
            <a:ext cx="3049173" cy="267902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29BBF6-A231-4A05-A670-1DDCAC70512D}"/>
              </a:ext>
            </a:extLst>
          </p:cNvPr>
          <p:cNvCxnSpPr>
            <a:cxnSpLocks/>
            <a:stCxn id="13" idx="2"/>
            <a:endCxn id="7" idx="3"/>
          </p:cNvCxnSpPr>
          <p:nvPr/>
        </p:nvCxnSpPr>
        <p:spPr>
          <a:xfrm flipH="1">
            <a:off x="2776032" y="3071685"/>
            <a:ext cx="3319968" cy="399608"/>
          </a:xfrm>
          <a:prstGeom prst="straightConnector1">
            <a:avLst/>
          </a:prstGeom>
          <a:ln w="76200" cap="sq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83D8817-7FF0-43A0-A6DF-969C867E2157}"/>
              </a:ext>
            </a:extLst>
          </p:cNvPr>
          <p:cNvSpPr txBox="1"/>
          <p:nvPr/>
        </p:nvSpPr>
        <p:spPr>
          <a:xfrm>
            <a:off x="9389213" y="2389911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426656-AE2A-4210-953F-EDF488D84AD9}"/>
              </a:ext>
            </a:extLst>
          </p:cNvPr>
          <p:cNvSpPr txBox="1"/>
          <p:nvPr/>
        </p:nvSpPr>
        <p:spPr>
          <a:xfrm>
            <a:off x="111922" y="2636132"/>
            <a:ext cx="25140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>
                <a:solidFill>
                  <a:srgbClr val="2424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Linux</a:t>
            </a:r>
            <a:endParaRPr lang="en-CA" sz="1600" b="1">
              <a:solidFill>
                <a:srgbClr val="2424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7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CFA5F-7C1F-D306-7AB4-34181124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1865" y="129065"/>
            <a:ext cx="5808269" cy="649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44F7B87-7827-AD41-7E2D-084D9255149F}"/>
              </a:ext>
            </a:extLst>
          </p:cNvPr>
          <p:cNvGrpSpPr/>
          <p:nvPr/>
        </p:nvGrpSpPr>
        <p:grpSpPr>
          <a:xfrm rot="631840">
            <a:off x="4292036" y="601710"/>
            <a:ext cx="1965537" cy="494225"/>
            <a:chOff x="3191864" y="840096"/>
            <a:chExt cx="3031913" cy="762360"/>
          </a:xfrm>
        </p:grpSpPr>
        <p:pic>
          <p:nvPicPr>
            <p:cNvPr id="2" name="Picture 2" descr="WinUI logo">
              <a:extLst>
                <a:ext uri="{FF2B5EF4-FFF2-40B4-BE49-F238E27FC236}">
                  <a16:creationId xmlns:a16="http://schemas.microsoft.com/office/drawing/2014/main" id="{BB3F14DC-4B0F-7734-8469-BC01659E3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864" y="840096"/>
              <a:ext cx="866858" cy="76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3F6A24-2ED9-7512-ECC9-21B5ED9C1404}"/>
                </a:ext>
              </a:extLst>
            </p:cNvPr>
            <p:cNvSpPr txBox="1"/>
            <p:nvPr/>
          </p:nvSpPr>
          <p:spPr>
            <a:xfrm>
              <a:off x="4184863" y="996437"/>
              <a:ext cx="2038914" cy="522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i="0">
                  <a:solidFill>
                    <a:srgbClr val="0E53BD"/>
                  </a:solidFill>
                  <a:effectLst/>
                  <a:latin typeface="Segoe UI" panose="020B0502040204020203" pitchFamily="34" charset="0"/>
                </a:rPr>
                <a:t>WinUI</a:t>
              </a:r>
            </a:p>
          </p:txBody>
        </p:sp>
      </p:grp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507E24F-9F27-B9D2-C5AC-4342947C9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6717">
            <a:off x="7088592" y="977081"/>
            <a:ext cx="1601013" cy="458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E7A04-419D-1673-CB81-F7FF2F1CCF9C}"/>
              </a:ext>
            </a:extLst>
          </p:cNvPr>
          <p:cNvSpPr txBox="1"/>
          <p:nvPr/>
        </p:nvSpPr>
        <p:spPr>
          <a:xfrm>
            <a:off x="9664262" y="1655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00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01CD1D6-D4E4-C5AE-196F-C1CC9811ABC1}"/>
              </a:ext>
            </a:extLst>
          </p:cNvPr>
          <p:cNvSpPr txBox="1">
            <a:spLocks/>
          </p:cNvSpPr>
          <p:nvPr/>
        </p:nvSpPr>
        <p:spPr>
          <a:xfrm>
            <a:off x="1300999" y="541773"/>
            <a:ext cx="1838844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8A3A2-C85A-E778-6A46-B6562B014CF8}"/>
              </a:ext>
            </a:extLst>
          </p:cNvPr>
          <p:cNvGrpSpPr/>
          <p:nvPr/>
        </p:nvGrpSpPr>
        <p:grpSpPr>
          <a:xfrm>
            <a:off x="658813" y="553016"/>
            <a:ext cx="515443" cy="515443"/>
            <a:chOff x="640075" y="302450"/>
            <a:chExt cx="617500" cy="617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67CFCF-C301-318E-E5AC-1016007541C3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8C1D8-44B6-59A4-E9D3-ACC9DFC4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6425" y="495376"/>
              <a:ext cx="304800" cy="231647"/>
            </a:xfrm>
            <a:prstGeom prst="rect">
              <a:avLst/>
            </a:prstGeom>
          </p:spPr>
        </p:pic>
      </p:grp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20E449B-C508-EBCE-975F-C0535FF8CAF2}"/>
              </a:ext>
            </a:extLst>
          </p:cNvPr>
          <p:cNvSpPr txBox="1">
            <a:spLocks/>
          </p:cNvSpPr>
          <p:nvPr/>
        </p:nvSpPr>
        <p:spPr>
          <a:xfrm>
            <a:off x="658813" y="1940030"/>
            <a:ext cx="4030571" cy="526687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We have a wizard!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523AC16-D460-B665-3A97-BAE11E2D58B0}"/>
              </a:ext>
            </a:extLst>
          </p:cNvPr>
          <p:cNvSpPr txBox="1">
            <a:spLocks/>
          </p:cNvSpPr>
          <p:nvPr/>
        </p:nvSpPr>
        <p:spPr>
          <a:xfrm>
            <a:off x="658813" y="6041640"/>
            <a:ext cx="5850017" cy="526687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https://new.platform.uno/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1384E3-B3EB-C59B-DF9A-E62DF746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3" y="2992116"/>
            <a:ext cx="2524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2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DAE12-377E-1875-BFC0-A3AFFE7FC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FAE0B-1D48-331A-7B04-9D4FDD511BA2}"/>
              </a:ext>
            </a:extLst>
          </p:cNvPr>
          <p:cNvSpPr txBox="1"/>
          <p:nvPr/>
        </p:nvSpPr>
        <p:spPr>
          <a:xfrm flipH="1">
            <a:off x="515009" y="4088489"/>
            <a:ext cx="11161982" cy="11726287"/>
          </a:xfrm>
          <a:prstGeom prst="rect">
            <a:avLst/>
          </a:prstGeom>
          <a:noFill/>
        </p:spPr>
        <p:txBody>
          <a:bodyPr wrap="square" numCol="2" spcCol="360000">
            <a:spAutoFit/>
            <a:scene3d>
              <a:camera prst="perspectiveRelaxedModerately" fov="4800000">
                <a:rot lat="19200000" lon="0" rev="0"/>
              </a:camera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Accelerometer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Actions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Close Handler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 Suspension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Application Data and Settings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Badge Notifications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Barometer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Bluetooth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Clipboard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Contacts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Credential Storage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Device Enumeration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Device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E-mail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File Management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File and Folder Pickers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Flashlight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Geolocation (GPS)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Gyrometer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rgbClr val="FABE00"/>
              </a:solidFill>
              <a:effectLst/>
              <a:uLnTx/>
              <a:uFillTx/>
              <a:latin typeface="News Gothic MT" panose="020B0504020203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Haptics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Keeping Screen 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Light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Magnetometer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MIDI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Network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Orientation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Package Information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Personalization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Phone Calls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PowerManager</a:t>
            </a:r>
            <a:endParaRPr kumimoji="0" lang="en-CA" sz="3600" b="1" i="0" u="none" strike="noStrike" kern="1200" cap="none" spc="0" normalizeH="0" baseline="0" noProof="0" dirty="0">
              <a:ln>
                <a:noFill/>
              </a:ln>
              <a:solidFill>
                <a:srgbClr val="FABE00"/>
              </a:solidFill>
              <a:effectLst/>
              <a:uLnTx/>
              <a:uFillTx/>
              <a:latin typeface="News Gothic MT" panose="020B0504020203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Proximity Sensor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Sharing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SMS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Settings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Speech Recognition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Step Counter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Title Bar Customization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URI Launcher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Vibration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>
                  <a:noFill/>
                </a:ln>
                <a:solidFill>
                  <a:srgbClr val="FABE00"/>
                </a:solidFill>
                <a:effectLst/>
                <a:uLnTx/>
                <a:uFillTx/>
                <a:latin typeface="News Gothic MT" panose="020B0504020203020204" pitchFamily="34" charset="0"/>
                <a:ea typeface="+mn-ea"/>
                <a:cs typeface="+mn-cs"/>
              </a:rPr>
              <a:t>Web Authentication Broker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33B65-CA31-AE73-8E20-B29987CB0F3E}"/>
              </a:ext>
            </a:extLst>
          </p:cNvPr>
          <p:cNvSpPr/>
          <p:nvPr/>
        </p:nvSpPr>
        <p:spPr>
          <a:xfrm>
            <a:off x="0" y="-1409700"/>
            <a:ext cx="12192000" cy="454705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3A7BC7-FAEB-68CB-7425-53DEE572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975" y="240987"/>
            <a:ext cx="2178050" cy="430887"/>
          </a:xfrm>
        </p:spPr>
        <p:txBody>
          <a:bodyPr/>
          <a:lstStyle/>
          <a:p>
            <a:r>
              <a:rPr lang="en-CA" dirty="0">
                <a:solidFill>
                  <a:srgbClr val="FABE00"/>
                </a:solidFill>
                <a:latin typeface="News Gothic MT" panose="020B0504020203020204" pitchFamily="34" charset="0"/>
              </a:rPr>
              <a:t>Non-UI APIs</a:t>
            </a:r>
          </a:p>
        </p:txBody>
      </p:sp>
    </p:spTree>
    <p:extLst>
      <p:ext uri="{BB962C8B-B14F-4D97-AF65-F5344CB8AC3E}">
        <p14:creationId xmlns:p14="http://schemas.microsoft.com/office/powerpoint/2010/main" val="31129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4.07407E-6 L 0 -2.49584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248A-C332-2162-6198-B35E98FC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06" y="4604343"/>
            <a:ext cx="11533187" cy="176965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CA" sz="4000" dirty="0">
                <a:solidFill>
                  <a:schemeClr val="accent3"/>
                </a:solidFill>
              </a:rPr>
              <a:t>Non UI APIs</a:t>
            </a:r>
            <a:br>
              <a:rPr lang="en-CA" sz="4000" dirty="0"/>
            </a:br>
            <a:r>
              <a:rPr lang="en-CA" sz="4000" dirty="0"/>
              <a:t>https://</a:t>
            </a:r>
            <a:r>
              <a:rPr lang="en-CA" sz="4000" dirty="0" err="1"/>
              <a:t>aka.platform.uno</a:t>
            </a:r>
            <a:r>
              <a:rPr lang="en-CA" sz="4000" dirty="0"/>
              <a:t>/demo-unexpected-</a:t>
            </a:r>
            <a:r>
              <a:rPr lang="en-CA" sz="4000" dirty="0" err="1"/>
              <a:t>apis</a:t>
            </a:r>
            <a:endParaRPr lang="en-CA" sz="4000" dirty="0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01CD1D6-D4E4-C5AE-196F-C1CC9811ABC1}"/>
              </a:ext>
            </a:extLst>
          </p:cNvPr>
          <p:cNvSpPr txBox="1">
            <a:spLocks/>
          </p:cNvSpPr>
          <p:nvPr/>
        </p:nvSpPr>
        <p:spPr>
          <a:xfrm>
            <a:off x="1300999" y="541773"/>
            <a:ext cx="1838844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3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Demo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B8A3A2-C85A-E778-6A46-B6562B014CF8}"/>
              </a:ext>
            </a:extLst>
          </p:cNvPr>
          <p:cNvGrpSpPr/>
          <p:nvPr/>
        </p:nvGrpSpPr>
        <p:grpSpPr>
          <a:xfrm>
            <a:off x="658813" y="553016"/>
            <a:ext cx="515443" cy="515443"/>
            <a:chOff x="640075" y="302450"/>
            <a:chExt cx="617500" cy="6175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67CFCF-C301-318E-E5AC-1016007541C3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8C1D8-44B6-59A4-E9D3-ACC9DFC4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6425" y="495376"/>
              <a:ext cx="304800" cy="231647"/>
            </a:xfrm>
            <a:prstGeom prst="rect">
              <a:avLst/>
            </a:prstGeom>
          </p:spPr>
        </p:pic>
      </p:grpSp>
      <p:pic>
        <p:nvPicPr>
          <p:cNvPr id="4098" name="Picture 2" descr="Circuit board, hardware, mainboard, microelectronics, motherboard icon -  Download on Iconfinder">
            <a:extLst>
              <a:ext uri="{FF2B5EF4-FFF2-40B4-BE49-F238E27FC236}">
                <a16:creationId xmlns:a16="http://schemas.microsoft.com/office/drawing/2014/main" id="{0A2D8318-A998-CC8D-3C8C-BE9EDE0D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88" y="328878"/>
            <a:ext cx="5884077" cy="588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1FEC1-EAF0-FCD3-5A6B-2F76F6DC0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87" y="174684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DDC5-907A-E50E-D9D3-BCB19F6AAC3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8813" y="3014779"/>
            <a:ext cx="4705350" cy="2094676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 err="1">
                <a:solidFill>
                  <a:schemeClr val="bg1"/>
                </a:solidFill>
              </a:rPr>
              <a:t>WinUI</a:t>
            </a:r>
            <a:r>
              <a:rPr lang="en-CA" sz="1600">
                <a:solidFill>
                  <a:schemeClr val="bg1"/>
                </a:solidFill>
              </a:rPr>
              <a:t> on the Web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30,000 Monthly Active Users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22% on non-Windows Machines</a:t>
            </a:r>
          </a:p>
          <a:p>
            <a:pPr marL="0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-CA" sz="1600">
                <a:solidFill>
                  <a:schemeClr val="bg1"/>
                </a:solidFill>
              </a:rPr>
              <a:t>96% Web users post-deployment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C2B86-64E4-8741-A24B-16FB8BDF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75167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64F46C6-8DBF-EA9B-FAD0-29A85CCADE26}"/>
              </a:ext>
            </a:extLst>
          </p:cNvPr>
          <p:cNvSpPr txBox="1">
            <a:spLocks/>
          </p:cNvSpPr>
          <p:nvPr/>
        </p:nvSpPr>
        <p:spPr>
          <a:xfrm>
            <a:off x="622300" y="1867850"/>
            <a:ext cx="5473700" cy="11284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defRPr>
            </a:lvl1pPr>
          </a:lstStyle>
          <a:p>
            <a:r>
              <a:rPr lang="en-US"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Great Modernization Strategy</a:t>
            </a:r>
          </a:p>
        </p:txBody>
      </p:sp>
      <p:sp>
        <p:nvSpPr>
          <p:cNvPr id="2" name="Rounded Rectangle 1">
            <a:hlinkClick r:id="rId4"/>
            <a:extLst>
              <a:ext uri="{FF2B5EF4-FFF2-40B4-BE49-F238E27FC236}">
                <a16:creationId xmlns:a16="http://schemas.microsoft.com/office/drawing/2014/main" id="{EBCB390F-AC10-AFAA-AD71-294AC8DAA249}"/>
              </a:ext>
            </a:extLst>
          </p:cNvPr>
          <p:cNvSpPr/>
          <p:nvPr/>
        </p:nvSpPr>
        <p:spPr>
          <a:xfrm>
            <a:off x="754325" y="5349030"/>
            <a:ext cx="1748721" cy="462987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NuGet.info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C42E43-40C3-AD5B-9AD0-188B6F98AC7D}"/>
              </a:ext>
            </a:extLst>
          </p:cNvPr>
          <p:cNvGrpSpPr/>
          <p:nvPr/>
        </p:nvGrpSpPr>
        <p:grpSpPr>
          <a:xfrm>
            <a:off x="689932" y="556858"/>
            <a:ext cx="515443" cy="515443"/>
            <a:chOff x="640075" y="302450"/>
            <a:chExt cx="617500" cy="6175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DB96F7-CCBA-5B24-1F9B-43269634A14F}"/>
                </a:ext>
              </a:extLst>
            </p:cNvPr>
            <p:cNvSpPr/>
            <p:nvPr/>
          </p:nvSpPr>
          <p:spPr>
            <a:xfrm>
              <a:off x="640075" y="302450"/>
              <a:ext cx="617500" cy="617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50DCC5-F356-ED6B-DA20-799AC4F2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425" y="458800"/>
              <a:ext cx="304800" cy="3048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B27BAB-2BE3-4807-8347-26C07D07763C}"/>
              </a:ext>
            </a:extLst>
          </p:cNvPr>
          <p:cNvSpPr txBox="1"/>
          <p:nvPr/>
        </p:nvSpPr>
        <p:spPr>
          <a:xfrm>
            <a:off x="658813" y="1469585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en-US" sz="1800" b="0">
                <a:solidFill>
                  <a:schemeClr val="accent3"/>
                </a:solidFill>
                <a:latin typeface="Open Sans"/>
                <a:ea typeface="Open Sans"/>
                <a:cs typeface="Open Sans"/>
              </a:rPr>
              <a:t>NuGet Package Explorer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E842712-7518-4F48-CB1D-2E6BC4C87103}"/>
              </a:ext>
            </a:extLst>
          </p:cNvPr>
          <p:cNvSpPr txBox="1">
            <a:spLocks/>
          </p:cNvSpPr>
          <p:nvPr/>
        </p:nvSpPr>
        <p:spPr>
          <a:xfrm>
            <a:off x="1346075" y="551236"/>
            <a:ext cx="2363041" cy="526686"/>
          </a:xfrm>
          <a:prstGeom prst="rect">
            <a:avLst/>
          </a:prstGeom>
        </p:spPr>
        <p:txBody>
          <a:bodyPr vert="horz" lIns="96000" tIns="60960" rIns="0" bIns="60960" numCol="1" spcCol="3600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tx2"/>
              </a:buClr>
              <a:buNone/>
            </a:pPr>
            <a:r>
              <a:rPr lang="cs-CZ" sz="3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Case study</a:t>
            </a:r>
            <a:endParaRPr lang="en-US" sz="32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2336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529E4-9A14-4FF0-A113-D4C83861AFFB}"/>
              </a:ext>
            </a:extLst>
          </p:cNvPr>
          <p:cNvSpPr txBox="1"/>
          <p:nvPr/>
        </p:nvSpPr>
        <p:spPr>
          <a:xfrm>
            <a:off x="398" y="143793"/>
            <a:ext cx="5123329" cy="820271"/>
          </a:xfrm>
          <a:prstGeom prst="rect">
            <a:avLst/>
          </a:prstGeom>
        </p:spPr>
        <p:txBody>
          <a:bodyPr vert="horz" wrap="none" lIns="45720" tIns="22860" rIns="45720" bIns="22860" rtlCol="0" anchor="t" anchorCtr="0">
            <a:noAutofit/>
          </a:bodyPr>
          <a:lstStyle/>
          <a:p>
            <a:pPr defTabSz="609585"/>
            <a:endParaRPr lang="en-CA" sz="6251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34B48-472A-BE87-DE9C-F9C1D8D93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78"/>
          <a:stretch/>
        </p:blipFill>
        <p:spPr>
          <a:xfrm>
            <a:off x="-68030" y="-44360"/>
            <a:ext cx="12342312" cy="6946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FCCE2-9925-2B63-F74D-53354F179EEE}"/>
              </a:ext>
            </a:extLst>
          </p:cNvPr>
          <p:cNvSpPr txBox="1"/>
          <p:nvPr/>
        </p:nvSpPr>
        <p:spPr>
          <a:xfrm>
            <a:off x="1672528" y="9957"/>
            <a:ext cx="835342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85"/>
            <a:r>
              <a:rPr lang="en-US" sz="5600" b="1" dirty="0">
                <a:solidFill>
                  <a:srgbClr val="FFFFFF"/>
                </a:solidFill>
                <a:latin typeface="Open Sans Condensed" panose="020B0606030504020204" pitchFamily="34" charset="0"/>
                <a:ea typeface="Open Sans Condensed" panose="020B0606030504020204" pitchFamily="34" charset="0"/>
                <a:cs typeface="Open Sans Condensed" panose="020B0606030504020204" pitchFamily="34" charset="0"/>
              </a:rPr>
              <a:t>THANKS!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CD60B6-76AF-A455-A243-C9D3F7FF3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148" y="977358"/>
            <a:ext cx="3570184" cy="41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D5240-E87F-31F4-3F1F-804AA339914D}"/>
              </a:ext>
            </a:extLst>
          </p:cNvPr>
          <p:cNvSpPr txBox="1"/>
          <p:nvPr/>
        </p:nvSpPr>
        <p:spPr>
          <a:xfrm>
            <a:off x="2581837" y="1899319"/>
            <a:ext cx="731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6D0AD-AA2D-00A1-1845-4E62085DE6B0}"/>
              </a:ext>
            </a:extLst>
          </p:cNvPr>
          <p:cNvSpPr txBox="1"/>
          <p:nvPr/>
        </p:nvSpPr>
        <p:spPr>
          <a:xfrm>
            <a:off x="5371606" y="1899319"/>
            <a:ext cx="731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EAE5A-9943-4E3E-7407-77F338C67776}"/>
              </a:ext>
            </a:extLst>
          </p:cNvPr>
          <p:cNvSpPr txBox="1"/>
          <p:nvPr/>
        </p:nvSpPr>
        <p:spPr>
          <a:xfrm>
            <a:off x="8657092" y="1899319"/>
            <a:ext cx="731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FE783E-4F1F-FCF1-37F2-54F83DBA485D}"/>
              </a:ext>
            </a:extLst>
          </p:cNvPr>
          <p:cNvSpPr txBox="1">
            <a:spLocks/>
          </p:cNvSpPr>
          <p:nvPr/>
        </p:nvSpPr>
        <p:spPr>
          <a:xfrm>
            <a:off x="1914774" y="3256913"/>
            <a:ext cx="2389241" cy="1155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CA" sz="20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Try Uno Platform</a:t>
            </a:r>
            <a:r>
              <a:rPr lang="en-CA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: </a:t>
            </a:r>
            <a:r>
              <a:rPr lang="en-CA" sz="20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6"/>
              </a:rPr>
              <a:t>platform.uno</a:t>
            </a:r>
            <a:r>
              <a:rPr lang="en-CA" sz="20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790EFC-F052-1177-273A-871F0E43F1FE}"/>
              </a:ext>
            </a:extLst>
          </p:cNvPr>
          <p:cNvSpPr txBox="1">
            <a:spLocks/>
          </p:cNvSpPr>
          <p:nvPr/>
        </p:nvSpPr>
        <p:spPr>
          <a:xfrm>
            <a:off x="4241799" y="3252166"/>
            <a:ext cx="3214884" cy="101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CA" sz="1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Chat with us on Discord </a:t>
            </a:r>
            <a:r>
              <a:rPr lang="en-CA" sz="18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7"/>
              </a:rPr>
              <a:t>platform.uno/discord</a:t>
            </a:r>
            <a:endParaRPr lang="en-CA" sz="1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1F9A98-15A4-93B7-A688-16310D574D18}"/>
              </a:ext>
            </a:extLst>
          </p:cNvPr>
          <p:cNvSpPr txBox="1">
            <a:spLocks/>
          </p:cNvSpPr>
          <p:nvPr/>
        </p:nvSpPr>
        <p:spPr>
          <a:xfrm>
            <a:off x="7284880" y="3269101"/>
            <a:ext cx="3573499" cy="880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20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8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6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Blip>
                <a:blip r:embed="rId8"/>
              </a:buBlip>
              <a:defRPr sz="1400" kern="1200" cap="none">
                <a:solidFill>
                  <a:srgbClr val="2424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CA" sz="1800" b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Report issues or contribute </a:t>
            </a:r>
            <a:r>
              <a:rPr lang="en-CA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9"/>
              </a:rPr>
              <a:t>github.com/</a:t>
            </a:r>
            <a:r>
              <a:rPr lang="en-CA" sz="1800" b="1" err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hlinkClick r:id="rId9"/>
              </a:rPr>
              <a:t>unoplatform</a:t>
            </a:r>
            <a:r>
              <a:rPr lang="en-CA" sz="1800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9772EA-423E-2A65-6AC8-27D35D4ED0ED}"/>
              </a:ext>
            </a:extLst>
          </p:cNvPr>
          <p:cNvGrpSpPr/>
          <p:nvPr/>
        </p:nvGrpSpPr>
        <p:grpSpPr>
          <a:xfrm>
            <a:off x="4458416" y="4479533"/>
            <a:ext cx="3439632" cy="1913227"/>
            <a:chOff x="4450860" y="4246764"/>
            <a:chExt cx="3439632" cy="19132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076BBE7-D20F-5F72-3575-6C179401C34C}"/>
                </a:ext>
              </a:extLst>
            </p:cNvPr>
            <p:cNvGrpSpPr/>
            <p:nvPr/>
          </p:nvGrpSpPr>
          <p:grpSpPr>
            <a:xfrm>
              <a:off x="4450860" y="4246764"/>
              <a:ext cx="3439632" cy="1890280"/>
              <a:chOff x="4921497" y="4080204"/>
              <a:chExt cx="3439632" cy="189028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3E386E-F6D0-E076-9646-40E5A280FC09}"/>
                  </a:ext>
                </a:extLst>
              </p:cNvPr>
              <p:cNvSpPr txBox="1"/>
              <p:nvPr/>
            </p:nvSpPr>
            <p:spPr>
              <a:xfrm>
                <a:off x="5594365" y="4920652"/>
                <a:ext cx="20458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@</a:t>
                </a:r>
                <a:r>
                  <a:rPr lang="en-US" sz="2000" dirty="0" err="1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BiloganSteve</a:t>
                </a:r>
                <a:endParaRPr lang="en-US" sz="2000" b="1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7A9AF1D-E567-7FF3-0071-610157860A37}"/>
                  </a:ext>
                </a:extLst>
              </p:cNvPr>
              <p:cNvSpPr/>
              <p:nvPr/>
            </p:nvSpPr>
            <p:spPr>
              <a:xfrm>
                <a:off x="5636401" y="5570374"/>
                <a:ext cx="11154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@kazo0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CADA86C-245E-5378-15BF-004123F764FA}"/>
                  </a:ext>
                </a:extLst>
              </p:cNvPr>
              <p:cNvSpPr/>
              <p:nvPr/>
            </p:nvSpPr>
            <p:spPr>
              <a:xfrm>
                <a:off x="5689869" y="4240010"/>
                <a:ext cx="26712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https://kazo0.dev</a:t>
                </a:r>
                <a:r>
                  <a:rPr lang="en-US" sz="2000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</p:txBody>
          </p:sp>
          <p:pic>
            <p:nvPicPr>
              <p:cNvPr id="22" name="Picture 21" descr="A person smiling at the camera&#10;&#10;Description automatically generated">
                <a:extLst>
                  <a:ext uri="{FF2B5EF4-FFF2-40B4-BE49-F238E27FC236}">
                    <a16:creationId xmlns:a16="http://schemas.microsoft.com/office/drawing/2014/main" id="{030AC221-9135-3D46-1219-227B5EC7F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1497" y="4080204"/>
                <a:ext cx="799678" cy="707922"/>
              </a:xfrm>
              <a:prstGeom prst="rect">
                <a:avLst/>
              </a:prstGeom>
            </p:spPr>
          </p:pic>
        </p:grpSp>
        <p:pic>
          <p:nvPicPr>
            <p:cNvPr id="19" name="Picture 18" descr="A white x on a black background&#10;&#10;Description automatically generated">
              <a:extLst>
                <a:ext uri="{FF2B5EF4-FFF2-40B4-BE49-F238E27FC236}">
                  <a16:creationId xmlns:a16="http://schemas.microsoft.com/office/drawing/2014/main" id="{551EE471-D228-144C-6AB1-9044A0A8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8549" y="5095177"/>
              <a:ext cx="383828" cy="392145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1FDCF70-73E9-8A00-F41F-3982ACE3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24600" y="5713987"/>
              <a:ext cx="452198" cy="44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9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lice">
  <a:themeElements>
    <a:clrScheme name="Custom 1">
      <a:dk1>
        <a:srgbClr val="242424"/>
      </a:dk1>
      <a:lt1>
        <a:srgbClr val="FFFFFF"/>
      </a:lt1>
      <a:dk2>
        <a:srgbClr val="242424"/>
      </a:dk2>
      <a:lt2>
        <a:srgbClr val="F7F7F7"/>
      </a:lt2>
      <a:accent1>
        <a:srgbClr val="159BFF"/>
      </a:accent1>
      <a:accent2>
        <a:srgbClr val="F85977"/>
      </a:accent2>
      <a:accent3>
        <a:srgbClr val="67E5AD"/>
      </a:accent3>
      <a:accent4>
        <a:srgbClr val="7967F8"/>
      </a:accent4>
      <a:accent5>
        <a:srgbClr val="66C7AD"/>
      </a:accent5>
      <a:accent6>
        <a:srgbClr val="FAAD49"/>
      </a:accent6>
      <a:hlink>
        <a:srgbClr val="159BFF"/>
      </a:hlink>
      <a:folHlink>
        <a:srgbClr val="7967F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lice">
  <a:themeElements>
    <a:clrScheme name="Custom 1">
      <a:dk1>
        <a:srgbClr val="242424"/>
      </a:dk1>
      <a:lt1>
        <a:srgbClr val="FFFFFF"/>
      </a:lt1>
      <a:dk2>
        <a:srgbClr val="242424"/>
      </a:dk2>
      <a:lt2>
        <a:srgbClr val="F7F7F7"/>
      </a:lt2>
      <a:accent1>
        <a:srgbClr val="159BFF"/>
      </a:accent1>
      <a:accent2>
        <a:srgbClr val="F85977"/>
      </a:accent2>
      <a:accent3>
        <a:srgbClr val="67E5AD"/>
      </a:accent3>
      <a:accent4>
        <a:srgbClr val="7967F8"/>
      </a:accent4>
      <a:accent5>
        <a:srgbClr val="66C7AD"/>
      </a:accent5>
      <a:accent6>
        <a:srgbClr val="FAAD49"/>
      </a:accent6>
      <a:hlink>
        <a:srgbClr val="159BFF"/>
      </a:hlink>
      <a:folHlink>
        <a:srgbClr val="7967F8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822DC8071C4346B6E27D39A57DB6B1" ma:contentTypeVersion="13" ma:contentTypeDescription="Create a new document." ma:contentTypeScope="" ma:versionID="80bb9d9407276131d5cbae75466256cf">
  <xsd:schema xmlns:xsd="http://www.w3.org/2001/XMLSchema" xmlns:xs="http://www.w3.org/2001/XMLSchema" xmlns:p="http://schemas.microsoft.com/office/2006/metadata/properties" xmlns:ns2="d4796813-1c37-4464-aef5-0b2406b99f5a" xmlns:ns3="b48ed4a0-7771-47e0-96de-a8a4529680c9" targetNamespace="http://schemas.microsoft.com/office/2006/metadata/properties" ma:root="true" ma:fieldsID="318bce7841823f6162b71c0eff886def" ns2:_="" ns3:_="">
    <xsd:import namespace="d4796813-1c37-4464-aef5-0b2406b99f5a"/>
    <xsd:import namespace="b48ed4a0-7771-47e0-96de-a8a4529680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96813-1c37-4464-aef5-0b2406b99f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8ab7c1f-939b-4ad3-adaf-3bec248ea60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ed4a0-7771-47e0-96de-a8a4529680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739e0aa-f1dd-409e-b016-c9152a2a177f}" ma:internalName="TaxCatchAll" ma:showField="CatchAllData" ma:web="b48ed4a0-7771-47e0-96de-a8a4529680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48ed4a0-7771-47e0-96de-a8a4529680c9">
      <UserInfo>
        <DisplayName>Catherine Sauzède</DisplayName>
        <AccountId>15</AccountId>
        <AccountType/>
      </UserInfo>
    </SharedWithUsers>
    <TaxCatchAll xmlns="b48ed4a0-7771-47e0-96de-a8a4529680c9" xsi:nil="true"/>
    <lcf76f155ced4ddcb4097134ff3c332f xmlns="d4796813-1c37-4464-aef5-0b2406b99f5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2C9D04E-0A8B-44A7-83B6-02623D03F2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BB2056-8125-45A8-98D4-27825199FE8C}">
  <ds:schemaRefs>
    <ds:schemaRef ds:uri="b48ed4a0-7771-47e0-96de-a8a4529680c9"/>
    <ds:schemaRef ds:uri="d4796813-1c37-4464-aef5-0b2406b99f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94390C-BE24-4034-ADE8-62514ADE778A}">
  <ds:schemaRefs>
    <ds:schemaRef ds:uri="http://schemas.microsoft.com/office/2006/metadata/properties"/>
    <ds:schemaRef ds:uri="http://purl.org/dc/terms/"/>
    <ds:schemaRef ds:uri="d4796813-1c37-4464-aef5-0b2406b99f5a"/>
    <ds:schemaRef ds:uri="http://purl.org/dc/elements/1.1/"/>
    <ds:schemaRef ds:uri="http://schemas.microsoft.com/office/2006/documentManagement/types"/>
    <ds:schemaRef ds:uri="b48ed4a0-7771-47e0-96de-a8a4529680c9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</TotalTime>
  <Words>200</Words>
  <Application>Microsoft Macintosh PowerPoint</Application>
  <PresentationFormat>Widescreen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Century Gothic</vt:lpstr>
      <vt:lpstr>Consolas</vt:lpstr>
      <vt:lpstr>News Gothic MT</vt:lpstr>
      <vt:lpstr>Open Sans</vt:lpstr>
      <vt:lpstr>Open Sans Condensed</vt:lpstr>
      <vt:lpstr>Open Sans Semibold</vt:lpstr>
      <vt:lpstr>Segoe UI</vt:lpstr>
      <vt:lpstr>System Font Regular</vt:lpstr>
      <vt:lpstr>Wingdings 3</vt:lpstr>
      <vt:lpstr>Slice</vt:lpstr>
      <vt:lpstr>1_Slice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Non-UI APIs</vt:lpstr>
      <vt:lpstr>Non UI APIs https://aka.platform.uno/demo-unexpected-apis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Webassembly and the Microsoft stack</dc:title>
  <dc:subject/>
  <dc:creator>Jérôme Laban</dc:creator>
  <cp:keywords/>
  <dc:description/>
  <cp:lastModifiedBy>Steve Bilogan</cp:lastModifiedBy>
  <cp:revision>60</cp:revision>
  <cp:lastPrinted>2018-10-15T22:24:56Z</cp:lastPrinted>
  <dcterms:created xsi:type="dcterms:W3CDTF">2018-09-07T17:56:55Z</dcterms:created>
  <dcterms:modified xsi:type="dcterms:W3CDTF">2025-01-17T14:59:48Z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0x0101008E7D608EF5922E4F9A1A945C4E256D26</vt:lpwstr>
  </property>
  <property fmtid="{D5CDD505-2E9C-101B-9397-08002B2CF9AE}" pid="3" name="MediaServiceImageTags">
    <vt:lpwstr/>
  </property>
</Properties>
</file>